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4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91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95" r:id="rId19"/>
    <p:sldId id="296" r:id="rId20"/>
    <p:sldId id="312" r:id="rId21"/>
    <p:sldId id="293" r:id="rId22"/>
    <p:sldId id="294" r:id="rId23"/>
    <p:sldId id="329" r:id="rId24"/>
    <p:sldId id="330" r:id="rId25"/>
    <p:sldId id="331" r:id="rId26"/>
    <p:sldId id="332" r:id="rId27"/>
    <p:sldId id="257" r:id="rId28"/>
    <p:sldId id="313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322" r:id="rId45"/>
    <p:sldId id="323" r:id="rId46"/>
    <p:sldId id="320" r:id="rId47"/>
    <p:sldId id="282" r:id="rId48"/>
    <p:sldId id="328" r:id="rId49"/>
    <p:sldId id="319" r:id="rId50"/>
    <p:sldId id="283" r:id="rId51"/>
    <p:sldId id="290" r:id="rId52"/>
    <p:sldId id="284" r:id="rId53"/>
    <p:sldId id="333" r:id="rId54"/>
    <p:sldId id="334" r:id="rId55"/>
    <p:sldId id="335" r:id="rId56"/>
    <p:sldId id="344" r:id="rId57"/>
    <p:sldId id="345" r:id="rId58"/>
    <p:sldId id="285" r:id="rId59"/>
    <p:sldId id="348" r:id="rId60"/>
    <p:sldId id="314" r:id="rId61"/>
    <p:sldId id="325" r:id="rId62"/>
    <p:sldId id="336" r:id="rId63"/>
    <p:sldId id="338" r:id="rId64"/>
    <p:sldId id="339" r:id="rId65"/>
    <p:sldId id="349" r:id="rId66"/>
    <p:sldId id="337" r:id="rId67"/>
    <p:sldId id="340" r:id="rId68"/>
    <p:sldId id="341" r:id="rId69"/>
    <p:sldId id="342" r:id="rId70"/>
    <p:sldId id="343" r:id="rId71"/>
    <p:sldId id="315" r:id="rId72"/>
    <p:sldId id="351" r:id="rId73"/>
    <p:sldId id="350" r:id="rId74"/>
    <p:sldId id="316" r:id="rId75"/>
    <p:sldId id="324" r:id="rId76"/>
    <p:sldId id="317" r:id="rId77"/>
    <p:sldId id="318" r:id="rId78"/>
    <p:sldId id="286" r:id="rId79"/>
    <p:sldId id="275" r:id="rId80"/>
    <p:sldId id="276" r:id="rId81"/>
    <p:sldId id="278" r:id="rId82"/>
    <p:sldId id="279" r:id="rId83"/>
    <p:sldId id="326" r:id="rId84"/>
    <p:sldId id="346" r:id="rId85"/>
    <p:sldId id="347" r:id="rId86"/>
    <p:sldId id="352" r:id="rId87"/>
    <p:sldId id="353" r:id="rId88"/>
    <p:sldId id="354" r:id="rId89"/>
    <p:sldId id="355" r:id="rId90"/>
    <p:sldId id="327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/>
    <p:restoredTop sz="94666"/>
  </p:normalViewPr>
  <p:slideViewPr>
    <p:cSldViewPr snapToGrid="0" snapToObjects="1">
      <p:cViewPr varScale="1">
        <p:scale>
          <a:sx n="91" d="100"/>
          <a:sy n="91" d="100"/>
        </p:scale>
        <p:origin x="192" y="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F0D44-0529-1448-9828-3552FEF8904C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A6F8B-1E6B-2542-89D2-2CCB957E48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36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D35C2-30A4-0246-98B6-E8F2CA82CCA0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3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E5B2C2-C1D1-F341-9651-1D3165AE6CA3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13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16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663848-7056-6945-AB6D-70AD7688A388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37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9E7BE9-25F3-4F4A-877B-8B79D8926DA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57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1E0186-5D02-E447-8C36-C59524BCC3C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78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99D62F-FBDF-6B4C-9D62-5DD16B6FCE2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98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8CF1BD-D311-3247-A799-C5C1720B672F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24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F59B64-F1B4-234F-B152-E445128E98D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9204C8-B7F5-4541-A8E0-5DDC0803387B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26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http://www.oe-files.de/gmaps/eqmashup.html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A6F8B-1E6B-2542-89D2-2CCB957E48F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bionames.org</a:t>
            </a:r>
            <a:r>
              <a:rPr lang="en-US" dirty="0"/>
              <a:t>/references/702d63814e74063632a9d99b5ba72d15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A234D-B4A0-1D44-8D10-02E85A54943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81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36E2C4-44BD-4846-A07D-6153586CF17A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ED743B-14DE-FA46-AA69-67D81E260EA0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73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DAB48F-FA54-5248-8087-17702808F24C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7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93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571FEC-47E8-0944-B301-9A6D1759693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8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14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B76CFF-78E8-DF4E-BDF8-F164D9F6291A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9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34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3B92EA-14BA-3740-B70F-75DDC75018F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10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504D4-56ED-1C4F-89BA-0B5CB28140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75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231438-EB56-7548-87B7-E57B7E905E7C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12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910A7-72F1-D24D-A9DB-720B8B895F26}" type="datetimeFigureOut">
              <a:rPr lang="en-US" smtClean="0"/>
              <a:pPr/>
              <a:t>1/27/20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7EB38-55DB-ED4A-B8D8-F53918DAF6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Macintosh%20HD:Users:rpage:Desktop:Dropbox:Teaching:L4:2010:session%207%20-%20macroevolution:Exercise2007.doc!OLE_LINK1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mendeley.com/groups/1068301/gbif-public-library/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8" name="Picture 2" descr="0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4499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2" descr="06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28650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6547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4" name="Picture 2" descr="0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2" descr="0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0643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90" name="Picture 2" descr="0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2691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0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4739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 descr="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075" y="619125"/>
            <a:ext cx="870426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6787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 descr="0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882" name="Object 2"/>
          <p:cNvGraphicFramePr>
            <a:graphicFrameLocks noChangeAspect="1"/>
          </p:cNvGraphicFramePr>
          <p:nvPr/>
        </p:nvGraphicFramePr>
        <p:xfrm>
          <a:off x="1828800" y="628650"/>
          <a:ext cx="5486400" cy="560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Document" r:id="rId3" imgW="5486400" imgH="5600700" progId="Word.Document.12">
                  <p:link updateAutomatic="1"/>
                </p:oleObj>
              </mc:Choice>
              <mc:Fallback>
                <p:oleObj name="Document" r:id="rId3" imgW="5486400" imgH="5600700" progId="Word.Document.12">
                  <p:link updateAutomatic="1"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628650"/>
                        <a:ext cx="5486400" cy="560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883" name="TextBox 4"/>
          <p:cNvSpPr txBox="1">
            <a:spLocks noChangeArrowheads="1"/>
          </p:cNvSpPr>
          <p:nvPr/>
        </p:nvSpPr>
        <p:spPr bwMode="auto">
          <a:xfrm>
            <a:off x="6553200" y="914400"/>
            <a:ext cx="698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130</a:t>
            </a:r>
          </a:p>
        </p:txBody>
      </p:sp>
      <p:sp>
        <p:nvSpPr>
          <p:cNvPr id="250884" name="TextBox 5"/>
          <p:cNvSpPr txBox="1">
            <a:spLocks noChangeArrowheads="1"/>
          </p:cNvSpPr>
          <p:nvPr/>
        </p:nvSpPr>
        <p:spPr bwMode="auto">
          <a:xfrm>
            <a:off x="7391400" y="2209800"/>
            <a:ext cx="527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90</a:t>
            </a:r>
          </a:p>
        </p:txBody>
      </p:sp>
      <p:sp>
        <p:nvSpPr>
          <p:cNvPr id="250885" name="TextBox 6"/>
          <p:cNvSpPr txBox="1">
            <a:spLocks noChangeArrowheads="1"/>
          </p:cNvSpPr>
          <p:nvPr/>
        </p:nvSpPr>
        <p:spPr bwMode="auto">
          <a:xfrm>
            <a:off x="685800" y="3352800"/>
            <a:ext cx="674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110</a:t>
            </a:r>
          </a:p>
        </p:txBody>
      </p:sp>
      <p:sp>
        <p:nvSpPr>
          <p:cNvPr id="250886" name="TextBox 7"/>
          <p:cNvSpPr txBox="1">
            <a:spLocks noChangeArrowheads="1"/>
          </p:cNvSpPr>
          <p:nvPr/>
        </p:nvSpPr>
        <p:spPr bwMode="auto">
          <a:xfrm>
            <a:off x="7543800" y="3429000"/>
            <a:ext cx="698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100</a:t>
            </a:r>
          </a:p>
        </p:txBody>
      </p:sp>
      <p:cxnSp>
        <p:nvCxnSpPr>
          <p:cNvPr id="250887" name="Straight Arrow Connector 10"/>
          <p:cNvCxnSpPr>
            <a:cxnSpLocks noChangeShapeType="1"/>
          </p:cNvCxnSpPr>
          <p:nvPr/>
        </p:nvCxnSpPr>
        <p:spPr bwMode="auto">
          <a:xfrm>
            <a:off x="1447800" y="3657600"/>
            <a:ext cx="838200" cy="76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88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4343400" y="1371600"/>
            <a:ext cx="2286000" cy="1600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89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4572000" y="2590800"/>
            <a:ext cx="2743200" cy="1143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90" name="Straight Arrow Connector 17"/>
          <p:cNvCxnSpPr>
            <a:cxnSpLocks noChangeShapeType="1"/>
          </p:cNvCxnSpPr>
          <p:nvPr/>
        </p:nvCxnSpPr>
        <p:spPr bwMode="auto">
          <a:xfrm rot="10800000" flipV="1">
            <a:off x="6324600" y="3733800"/>
            <a:ext cx="1066800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50891" name="Straight Arrow Connector 20"/>
          <p:cNvCxnSpPr>
            <a:cxnSpLocks noChangeShapeType="1"/>
          </p:cNvCxnSpPr>
          <p:nvPr/>
        </p:nvCxnSpPr>
        <p:spPr bwMode="auto">
          <a:xfrm rot="10800000">
            <a:off x="5257800" y="5334000"/>
            <a:ext cx="160020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50892" name="TextBox 23"/>
          <p:cNvSpPr txBox="1">
            <a:spLocks noChangeArrowheads="1"/>
          </p:cNvSpPr>
          <p:nvPr/>
        </p:nvSpPr>
        <p:spPr bwMode="auto">
          <a:xfrm>
            <a:off x="7010400" y="5715000"/>
            <a:ext cx="674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110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Geological area cladogram</a:t>
            </a:r>
          </a:p>
        </p:txBody>
      </p:sp>
      <p:cxnSp>
        <p:nvCxnSpPr>
          <p:cNvPr id="251907" name="Straight Connector 4"/>
          <p:cNvCxnSpPr>
            <a:cxnSpLocks noChangeShapeType="1"/>
          </p:cNvCxnSpPr>
          <p:nvPr/>
        </p:nvCxnSpPr>
        <p:spPr bwMode="auto">
          <a:xfrm>
            <a:off x="2286000" y="2209800"/>
            <a:ext cx="3810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08" name="Straight Connector 5"/>
          <p:cNvCxnSpPr>
            <a:cxnSpLocks noChangeShapeType="1"/>
          </p:cNvCxnSpPr>
          <p:nvPr/>
        </p:nvCxnSpPr>
        <p:spPr bwMode="auto">
          <a:xfrm>
            <a:off x="2971800" y="2971800"/>
            <a:ext cx="31242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09" name="TextBox 7"/>
          <p:cNvSpPr txBox="1">
            <a:spLocks noChangeArrowheads="1"/>
          </p:cNvSpPr>
          <p:nvPr/>
        </p:nvSpPr>
        <p:spPr bwMode="auto">
          <a:xfrm>
            <a:off x="6324600" y="1981200"/>
            <a:ext cx="9842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Africa</a:t>
            </a:r>
          </a:p>
        </p:txBody>
      </p:sp>
      <p:sp>
        <p:nvSpPr>
          <p:cNvPr id="251910" name="TextBox 8"/>
          <p:cNvSpPr txBox="1">
            <a:spLocks noChangeArrowheads="1"/>
          </p:cNvSpPr>
          <p:nvPr/>
        </p:nvSpPr>
        <p:spPr bwMode="auto">
          <a:xfrm>
            <a:off x="6324600" y="2743200"/>
            <a:ext cx="21859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South America</a:t>
            </a:r>
          </a:p>
        </p:txBody>
      </p:sp>
      <p:cxnSp>
        <p:nvCxnSpPr>
          <p:cNvPr id="251911" name="Straight Connector 9"/>
          <p:cNvCxnSpPr>
            <a:cxnSpLocks noChangeShapeType="1"/>
          </p:cNvCxnSpPr>
          <p:nvPr/>
        </p:nvCxnSpPr>
        <p:spPr bwMode="auto">
          <a:xfrm>
            <a:off x="4343400" y="3657600"/>
            <a:ext cx="1752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12" name="Straight Connector 10"/>
          <p:cNvCxnSpPr>
            <a:cxnSpLocks noChangeShapeType="1"/>
          </p:cNvCxnSpPr>
          <p:nvPr/>
        </p:nvCxnSpPr>
        <p:spPr bwMode="auto">
          <a:xfrm>
            <a:off x="4343400" y="4267200"/>
            <a:ext cx="1752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13" name="Straight Connector 11"/>
          <p:cNvCxnSpPr>
            <a:cxnSpLocks noChangeShapeType="1"/>
          </p:cNvCxnSpPr>
          <p:nvPr/>
        </p:nvCxnSpPr>
        <p:spPr bwMode="auto">
          <a:xfrm>
            <a:off x="5715000" y="4953000"/>
            <a:ext cx="381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14" name="TextBox 12"/>
          <p:cNvSpPr txBox="1">
            <a:spLocks noChangeArrowheads="1"/>
          </p:cNvSpPr>
          <p:nvPr/>
        </p:nvSpPr>
        <p:spPr bwMode="auto">
          <a:xfrm>
            <a:off x="6324600" y="3429000"/>
            <a:ext cx="18780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Madagascar</a:t>
            </a:r>
          </a:p>
        </p:txBody>
      </p:sp>
      <p:sp>
        <p:nvSpPr>
          <p:cNvPr id="251915" name="TextBox 13"/>
          <p:cNvSpPr txBox="1">
            <a:spLocks noChangeArrowheads="1"/>
          </p:cNvSpPr>
          <p:nvPr/>
        </p:nvSpPr>
        <p:spPr bwMode="auto">
          <a:xfrm>
            <a:off x="6324600" y="4038600"/>
            <a:ext cx="852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India</a:t>
            </a:r>
          </a:p>
        </p:txBody>
      </p:sp>
      <p:sp>
        <p:nvSpPr>
          <p:cNvPr id="251916" name="TextBox 14"/>
          <p:cNvSpPr txBox="1">
            <a:spLocks noChangeArrowheads="1"/>
          </p:cNvSpPr>
          <p:nvPr/>
        </p:nvSpPr>
        <p:spPr bwMode="auto">
          <a:xfrm>
            <a:off x="6324600" y="4724400"/>
            <a:ext cx="13954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Australia</a:t>
            </a:r>
          </a:p>
        </p:txBody>
      </p:sp>
      <p:cxnSp>
        <p:nvCxnSpPr>
          <p:cNvPr id="251917" name="Straight Connector 15"/>
          <p:cNvCxnSpPr>
            <a:cxnSpLocks noChangeShapeType="1"/>
          </p:cNvCxnSpPr>
          <p:nvPr/>
        </p:nvCxnSpPr>
        <p:spPr bwMode="auto">
          <a:xfrm>
            <a:off x="5715000" y="5562600"/>
            <a:ext cx="381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18" name="TextBox 16"/>
          <p:cNvSpPr txBox="1">
            <a:spLocks noChangeArrowheads="1"/>
          </p:cNvSpPr>
          <p:nvPr/>
        </p:nvSpPr>
        <p:spPr bwMode="auto">
          <a:xfrm>
            <a:off x="6324600" y="5410200"/>
            <a:ext cx="18780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New Guinea</a:t>
            </a:r>
          </a:p>
        </p:txBody>
      </p:sp>
      <p:cxnSp>
        <p:nvCxnSpPr>
          <p:cNvPr id="251919" name="Straight Connector 24"/>
          <p:cNvCxnSpPr>
            <a:cxnSpLocks noChangeShapeType="1"/>
          </p:cNvCxnSpPr>
          <p:nvPr/>
        </p:nvCxnSpPr>
        <p:spPr bwMode="auto">
          <a:xfrm rot="5400000">
            <a:off x="4038601" y="3962400"/>
            <a:ext cx="609600" cy="3175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0" name="Straight Connector 25"/>
          <p:cNvCxnSpPr>
            <a:cxnSpLocks noChangeShapeType="1"/>
          </p:cNvCxnSpPr>
          <p:nvPr/>
        </p:nvCxnSpPr>
        <p:spPr bwMode="auto">
          <a:xfrm rot="5400000">
            <a:off x="5410994" y="5257006"/>
            <a:ext cx="609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1" name="Straight Connector 26"/>
          <p:cNvCxnSpPr>
            <a:cxnSpLocks noChangeShapeType="1"/>
          </p:cNvCxnSpPr>
          <p:nvPr/>
        </p:nvCxnSpPr>
        <p:spPr bwMode="auto">
          <a:xfrm rot="5400000">
            <a:off x="2134394" y="3809206"/>
            <a:ext cx="16764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2" name="Straight Connector 27"/>
          <p:cNvCxnSpPr>
            <a:cxnSpLocks noChangeShapeType="1"/>
          </p:cNvCxnSpPr>
          <p:nvPr/>
        </p:nvCxnSpPr>
        <p:spPr bwMode="auto">
          <a:xfrm rot="5400000">
            <a:off x="1486694" y="3009106"/>
            <a:ext cx="16002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3" name="Straight Connector 28"/>
          <p:cNvCxnSpPr>
            <a:cxnSpLocks noChangeShapeType="1"/>
          </p:cNvCxnSpPr>
          <p:nvPr/>
        </p:nvCxnSpPr>
        <p:spPr bwMode="auto">
          <a:xfrm>
            <a:off x="3581400" y="3962400"/>
            <a:ext cx="7620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4" name="Straight Connector 31"/>
          <p:cNvCxnSpPr>
            <a:cxnSpLocks noChangeShapeType="1"/>
          </p:cNvCxnSpPr>
          <p:nvPr/>
        </p:nvCxnSpPr>
        <p:spPr bwMode="auto">
          <a:xfrm>
            <a:off x="3581400" y="5257800"/>
            <a:ext cx="2133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5" name="Straight Connector 33"/>
          <p:cNvCxnSpPr>
            <a:cxnSpLocks noChangeShapeType="1"/>
          </p:cNvCxnSpPr>
          <p:nvPr/>
        </p:nvCxnSpPr>
        <p:spPr bwMode="auto">
          <a:xfrm rot="5400000">
            <a:off x="2934494" y="4609306"/>
            <a:ext cx="12954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6" name="Straight Connector 37"/>
          <p:cNvCxnSpPr>
            <a:cxnSpLocks noChangeShapeType="1"/>
          </p:cNvCxnSpPr>
          <p:nvPr/>
        </p:nvCxnSpPr>
        <p:spPr bwMode="auto">
          <a:xfrm>
            <a:off x="2971800" y="4648200"/>
            <a:ext cx="6096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7" name="Straight Connector 41"/>
          <p:cNvCxnSpPr>
            <a:cxnSpLocks noChangeShapeType="1"/>
          </p:cNvCxnSpPr>
          <p:nvPr/>
        </p:nvCxnSpPr>
        <p:spPr bwMode="auto">
          <a:xfrm>
            <a:off x="2286000" y="3810000"/>
            <a:ext cx="6858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251928" name="Straight Connector 45"/>
          <p:cNvCxnSpPr>
            <a:cxnSpLocks noChangeShapeType="1"/>
          </p:cNvCxnSpPr>
          <p:nvPr/>
        </p:nvCxnSpPr>
        <p:spPr bwMode="auto">
          <a:xfrm>
            <a:off x="1600200" y="3048000"/>
            <a:ext cx="685800" cy="1588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251929" name="TextBox 46"/>
          <p:cNvSpPr txBox="1">
            <a:spLocks noChangeArrowheads="1"/>
          </p:cNvSpPr>
          <p:nvPr/>
        </p:nvSpPr>
        <p:spPr bwMode="auto">
          <a:xfrm>
            <a:off x="1524000" y="2438400"/>
            <a:ext cx="698500" cy="461963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130</a:t>
            </a:r>
          </a:p>
        </p:txBody>
      </p:sp>
      <p:sp>
        <p:nvSpPr>
          <p:cNvPr id="251930" name="TextBox 47"/>
          <p:cNvSpPr txBox="1">
            <a:spLocks noChangeArrowheads="1"/>
          </p:cNvSpPr>
          <p:nvPr/>
        </p:nvSpPr>
        <p:spPr bwMode="auto">
          <a:xfrm>
            <a:off x="3657600" y="3429000"/>
            <a:ext cx="527050" cy="461963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90</a:t>
            </a:r>
          </a:p>
        </p:txBody>
      </p:sp>
      <p:sp>
        <p:nvSpPr>
          <p:cNvPr id="251931" name="TextBox 48"/>
          <p:cNvSpPr txBox="1">
            <a:spLocks noChangeArrowheads="1"/>
          </p:cNvSpPr>
          <p:nvPr/>
        </p:nvSpPr>
        <p:spPr bwMode="auto">
          <a:xfrm>
            <a:off x="2895600" y="4724400"/>
            <a:ext cx="698500" cy="461963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100</a:t>
            </a:r>
          </a:p>
        </p:txBody>
      </p:sp>
      <p:sp>
        <p:nvSpPr>
          <p:cNvPr id="251932" name="TextBox 49"/>
          <p:cNvSpPr txBox="1">
            <a:spLocks noChangeArrowheads="1"/>
          </p:cNvSpPr>
          <p:nvPr/>
        </p:nvSpPr>
        <p:spPr bwMode="auto">
          <a:xfrm>
            <a:off x="2286000" y="3352800"/>
            <a:ext cx="674688" cy="461963"/>
          </a:xfrm>
          <a:prstGeom prst="rect">
            <a:avLst/>
          </a:prstGeom>
          <a:noFill/>
          <a:ln w="57150">
            <a:noFill/>
            <a:round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110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time, shifting continents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0"/>
            <a:ext cx="7924800" cy="661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Recent time, shifting organisms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7203"/>
            <a:ext cx="364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@</a:t>
            </a:r>
            <a:r>
              <a:rPr lang="en-US" sz="4800" dirty="0" err="1">
                <a:solidFill>
                  <a:schemeClr val="bg1"/>
                </a:solidFill>
              </a:rPr>
              <a:t>andrewxhill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838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Sinking island, running to stay in the same place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837613" cy="457200"/>
          </a:xfrm>
          <a:noFill/>
        </p:spPr>
        <p:txBody>
          <a:bodyPr lIns="91435" tIns="45718" rIns="91435" bIns="45718" anchor="t"/>
          <a:lstStyle/>
          <a:p>
            <a:pPr eaLnBrk="1" hangingPunct="1">
              <a:tabLst>
                <a:tab pos="1028700" algn="l"/>
              </a:tabLst>
            </a:pPr>
            <a:r>
              <a:rPr lang="en-US" sz="1800">
                <a:solidFill>
                  <a:schemeClr val="tx1"/>
                </a:solidFill>
              </a:rPr>
              <a:t>Figure 22.16  The evolution of fruit fly (</a:t>
            </a:r>
            <a:r>
              <a:rPr lang="en-US" sz="1800" i="1">
                <a:solidFill>
                  <a:schemeClr val="tx1"/>
                </a:solidFill>
              </a:rPr>
              <a:t>Drosophila</a:t>
            </a:r>
            <a:r>
              <a:rPr lang="en-US" sz="1800">
                <a:solidFill>
                  <a:schemeClr val="tx1"/>
                </a:solidFill>
              </a:rPr>
              <a:t>) species on the Hawaiian archipelago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5891" name="Line 3"/>
          <p:cNvSpPr>
            <a:spLocks noChangeShapeType="1"/>
          </p:cNvSpPr>
          <p:nvPr/>
        </p:nvSpPr>
        <p:spPr bwMode="auto">
          <a:xfrm flipH="1">
            <a:off x="114300" y="304800"/>
            <a:ext cx="8915400" cy="0"/>
          </a:xfrm>
          <a:prstGeom prst="line">
            <a:avLst/>
          </a:prstGeom>
          <a:noFill/>
          <a:ln w="12700">
            <a:solidFill>
              <a:srgbClr val="000066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589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990600"/>
            <a:ext cx="8991600" cy="510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Hotspot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69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00200"/>
            <a:ext cx="8763000" cy="397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1720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58763"/>
            <a:ext cx="6477000" cy="641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Properties of maps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Maps are predictable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870200" y="1847850"/>
            <a:ext cx="34036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930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0"/>
            <a:ext cx="7924800" cy="661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847850"/>
            <a:ext cx="34036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Navigation is predictable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Every pixel counts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15900"/>
            <a:ext cx="871220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Ground truth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1300"/>
            <a:ext cx="86868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41300"/>
            <a:ext cx="8712200" cy="6375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34950"/>
            <a:ext cx="86741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0" name="Picture 2" descr="1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2211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234950"/>
            <a:ext cx="8674100" cy="6388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Relative and absolute navigation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7350"/>
            <a:ext cx="8686800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7350"/>
            <a:ext cx="8686800" cy="6083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9400" y="1905000"/>
            <a:ext cx="4191000" cy="1676400"/>
          </a:xfrm>
          <a:prstGeom prst="rect">
            <a:avLst/>
          </a:prstGeom>
          <a:effectLst>
            <a:glow rad="228600">
              <a:schemeClr val="accent1">
                <a:alpha val="75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Latitude 42.363921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Longitude -71.087763</a:t>
            </a:r>
          </a:p>
        </p:txBody>
      </p:sp>
      <p:pic>
        <p:nvPicPr>
          <p:cNvPr id="4" name="Picture 3" descr="facebook-places-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021" y="2286000"/>
            <a:ext cx="839957" cy="80343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Sources of maps</a:t>
            </a:r>
            <a:br>
              <a:rPr lang="en-US" dirty="0"/>
            </a:br>
            <a:r>
              <a:rPr lang="en-US" dirty="0"/>
              <a:t> (other than Google)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OpenStreetMap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to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www.gbif.org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http://www.mendeley.com/groups/1068301/gbif-public-library/</a:t>
            </a:r>
            <a:r>
              <a:rPr lang="en-US" dirty="0"/>
              <a:t> for uses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2" y="272117"/>
            <a:ext cx="2236196" cy="21718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Lots of data, but some issues, such as sampling bias and errors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7203"/>
            <a:ext cx="3640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@</a:t>
            </a:r>
            <a:r>
              <a:rPr lang="en-US" sz="4800" dirty="0" err="1">
                <a:solidFill>
                  <a:schemeClr val="bg1"/>
                </a:solidFill>
              </a:rPr>
              <a:t>andrewxhill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38200" cy="838200"/>
          </a:xfrm>
          <a:prstGeom prst="rect">
            <a:avLst/>
          </a:prstGeom>
        </p:spPr>
      </p:pic>
      <p:pic>
        <p:nvPicPr>
          <p:cNvPr id="6" name="mammal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112520"/>
            <a:ext cx="8128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58" name="Picture 2" descr="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621"/>
            <a:ext cx="9191643" cy="48792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559300"/>
            <a:ext cx="3810000" cy="2298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Transposed latitude and longitude</a:t>
            </a:r>
          </a:p>
        </p:txBody>
      </p:sp>
      <p:sp>
        <p:nvSpPr>
          <p:cNvPr id="5" name="Left Arrow 4"/>
          <p:cNvSpPr/>
          <p:nvPr/>
        </p:nvSpPr>
        <p:spPr>
          <a:xfrm rot="2096580">
            <a:off x="4506346" y="2943017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62411" cy="1143000"/>
          </a:xfrm>
        </p:spPr>
        <p:txBody>
          <a:bodyPr/>
          <a:lstStyle/>
          <a:p>
            <a:r>
              <a:rPr lang="en-US" i="1" dirty="0" err="1"/>
              <a:t>Boophis</a:t>
            </a:r>
            <a:r>
              <a:rPr lang="en-US" i="1" dirty="0"/>
              <a:t> </a:t>
            </a:r>
            <a:r>
              <a:rPr lang="en-US" i="1" dirty="0" err="1"/>
              <a:t>periegetes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46" y="0"/>
            <a:ext cx="3568154" cy="2344787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62411" cy="1143000"/>
          </a:xfrm>
        </p:spPr>
        <p:txBody>
          <a:bodyPr/>
          <a:lstStyle/>
          <a:p>
            <a:r>
              <a:rPr lang="en-US" i="1" dirty="0" err="1"/>
              <a:t>Boophis</a:t>
            </a:r>
            <a:r>
              <a:rPr lang="en-US" i="1" dirty="0"/>
              <a:t> </a:t>
            </a:r>
            <a:r>
              <a:rPr lang="en-US" i="1" dirty="0" err="1"/>
              <a:t>periegetes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846" y="0"/>
            <a:ext cx="3568154" cy="234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2433"/>
            <a:ext cx="9144000" cy="469556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Specimens from “USA”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97000"/>
            <a:ext cx="812800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Flickr EOL group</a:t>
            </a:r>
          </a:p>
        </p:txBody>
      </p:sp>
      <p:pic>
        <p:nvPicPr>
          <p:cNvPr id="5120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8906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2"/>
          <p:cNvSpPr>
            <a:spLocks noGrp="1"/>
          </p:cNvSpPr>
          <p:nvPr>
            <p:ph type="title"/>
          </p:nvPr>
        </p:nvSpPr>
        <p:spPr>
          <a:xfrm>
            <a:off x="457200" y="125413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Crowd sourcing</a:t>
            </a:r>
          </a:p>
        </p:txBody>
      </p:sp>
      <p:sp>
        <p:nvSpPr>
          <p:cNvPr id="52227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None/>
            </a:pPr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Where is the </a:t>
            </a:r>
            <a:r>
              <a:rPr lang="ja-JP" altLang="en-US" sz="3600" dirty="0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crowd</a:t>
            </a:r>
            <a:r>
              <a:rPr lang="ja-JP" altLang="en-US" sz="3600" dirty="0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It</a:t>
            </a:r>
            <a:r>
              <a:rPr lang="en-GB" sz="3600" dirty="0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3600" dirty="0">
                <a:latin typeface="Calibri" charset="0"/>
                <a:ea typeface="ＭＳ Ｐゴシック" charset="0"/>
                <a:cs typeface="ＭＳ Ｐゴシック" charset="0"/>
              </a:rPr>
              <a:t>s where the iPhones are…</a:t>
            </a: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sz="36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22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4" y="-1"/>
            <a:ext cx="2536826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679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Things to do with maps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 time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31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1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07" name="Picture 3" descr="1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08" name="Rectangle 4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Timemaps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" y="1717145"/>
            <a:ext cx="9132910" cy="541177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726"/>
            <a:ext cx="9144000" cy="605050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5984"/>
            <a:ext cx="9144000" cy="51420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Global Forest Change</a:t>
            </a:r>
          </a:p>
        </p:txBody>
      </p:sp>
    </p:spTree>
    <p:extLst>
      <p:ext uri="{BB962C8B-B14F-4D97-AF65-F5344CB8AC3E}">
        <p14:creationId xmlns:p14="http://schemas.microsoft.com/office/powerpoint/2010/main" val="2597348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588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1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Knowing what we know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73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r. Julian Bayliss  The Lost Forest of Mount Mabu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307369"/>
            <a:ext cx="7962900" cy="53594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Mt </a:t>
            </a:r>
            <a:r>
              <a:rPr lang="en-US" dirty="0" err="1"/>
              <a:t>Mabu</a:t>
            </a:r>
            <a:r>
              <a:rPr lang="en-US" dirty="0"/>
              <a:t> on GBIF</a:t>
            </a:r>
          </a:p>
        </p:txBody>
      </p:sp>
    </p:spTree>
    <p:extLst>
      <p:ext uri="{BB962C8B-B14F-4D97-AF65-F5344CB8AC3E}">
        <p14:creationId xmlns:p14="http://schemas.microsoft.com/office/powerpoint/2010/main" val="2521452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0"/>
            <a:ext cx="6011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79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14" y="1128271"/>
            <a:ext cx="6828751" cy="57297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-14730"/>
            <a:ext cx="8229600" cy="1143000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bionames.org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0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1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98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451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Bounding box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biostor.org</a:t>
            </a:r>
            <a:r>
              <a:rPr lang="en-US" dirty="0"/>
              <a:t>/maps</a:t>
            </a:r>
          </a:p>
        </p:txBody>
      </p:sp>
      <p:pic>
        <p:nvPicPr>
          <p:cNvPr id="4" name="boundingbox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764" y="1249554"/>
            <a:ext cx="6060740" cy="56084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journalmap.org</a:t>
            </a:r>
            <a:r>
              <a:rPr lang="en-US" dirty="0"/>
              <a:t>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0605"/>
            <a:ext cx="9144000" cy="50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4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draw on maps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17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things on maps: points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112" y="1417638"/>
            <a:ext cx="4459990" cy="446889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things on maps: polygons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28" y="1417638"/>
            <a:ext cx="4434963" cy="441732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758" y="1627945"/>
            <a:ext cx="6641183" cy="52300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Plotting things on maps: points and lines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550" y="0"/>
            <a:ext cx="66913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54247518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83403"/>
            <a:ext cx="2784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@</a:t>
            </a:r>
            <a:r>
              <a:rPr lang="en-US" sz="4800" dirty="0" err="1">
                <a:solidFill>
                  <a:schemeClr val="bg1"/>
                </a:solidFill>
              </a:rPr>
              <a:t>DavKidd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Geophylogenies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02" name="Picture 2" descr="09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0403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1657350"/>
            <a:ext cx="51562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22" y="1524774"/>
            <a:ext cx="59436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47800"/>
            <a:ext cx="4064000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145" y="1397000"/>
            <a:ext cx="3670300" cy="4013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5550" y="0"/>
            <a:ext cx="669131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7200" y="3706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BOLD DNA barcodes</a:t>
            </a:r>
            <a:b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3100" dirty="0">
                <a:latin typeface="Calibri" charset="0"/>
                <a:ea typeface="ＭＳ Ｐゴシック" charset="0"/>
                <a:cs typeface="ＭＳ Ｐゴシック" charset="0"/>
              </a:rPr>
              <a:t>http://</a:t>
            </a:r>
            <a:r>
              <a:rPr lang="en-US" sz="3100" dirty="0" err="1">
                <a:latin typeface="Calibri" charset="0"/>
                <a:ea typeface="ＭＳ Ｐゴシック" charset="0"/>
                <a:cs typeface="ＭＳ Ｐゴシック" charset="0"/>
              </a:rPr>
              <a:t>iphylo.org</a:t>
            </a:r>
            <a:r>
              <a:rPr lang="en-US" sz="3100" dirty="0">
                <a:latin typeface="Calibri" charset="0"/>
                <a:ea typeface="ＭＳ Ｐゴシック" charset="0"/>
                <a:cs typeface="ＭＳ Ｐゴシック" charset="0"/>
              </a:rPr>
              <a:t>/~</a:t>
            </a:r>
            <a:r>
              <a:rPr lang="en-US" sz="3100" dirty="0" err="1">
                <a:latin typeface="Calibri" charset="0"/>
                <a:ea typeface="ＭＳ Ｐゴシック" charset="0"/>
                <a:cs typeface="ＭＳ Ｐゴシック" charset="0"/>
              </a:rPr>
              <a:t>rpage</a:t>
            </a:r>
            <a:r>
              <a:rPr lang="en-US" sz="3100" dirty="0">
                <a:latin typeface="Calibri" charset="0"/>
                <a:ea typeface="ＭＳ Ｐゴシック" charset="0"/>
                <a:cs typeface="ＭＳ Ｐゴシック" charset="0"/>
              </a:rPr>
              <a:t>/bold-map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706"/>
            <a:ext cx="9144000" cy="54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346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6575" y="1417638"/>
            <a:ext cx="12499316" cy="6537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iphylo.org</a:t>
            </a:r>
            <a:r>
              <a:rPr lang="en-US" sz="2800" dirty="0"/>
              <a:t>/~</a:t>
            </a:r>
            <a:r>
              <a:rPr lang="en-US" sz="2800" dirty="0" err="1"/>
              <a:t>rpage</a:t>
            </a:r>
            <a:r>
              <a:rPr lang="en-US" sz="2800" dirty="0"/>
              <a:t>/</a:t>
            </a:r>
            <a:r>
              <a:rPr lang="en-US" sz="2800" dirty="0" err="1"/>
              <a:t>geojson</a:t>
            </a:r>
            <a:r>
              <a:rPr lang="en-US" sz="2800" dirty="0"/>
              <a:t>-phylogeny-demo/</a:t>
            </a:r>
          </a:p>
        </p:txBody>
      </p:sp>
    </p:spTree>
    <p:extLst>
      <p:ext uri="{BB962C8B-B14F-4D97-AF65-F5344CB8AC3E}">
        <p14:creationId xmlns:p14="http://schemas.microsoft.com/office/powerpoint/2010/main" val="1891643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5509-7FE4-FB47-A26F-AC9A74EA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Beyond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D7EBC-C741-8B4F-AF98-43D5D900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274698"/>
            <a:ext cx="6350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688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FF1B0-98F7-F343-A576-DA2A9A43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Great Globe Project</a:t>
            </a:r>
            <a:br>
              <a:rPr lang="en-US" dirty="0"/>
            </a:br>
            <a:r>
              <a:rPr lang="en-US" sz="2700" dirty="0"/>
              <a:t>128m diameter, 10.5 million tiles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1A828-C26E-B340-B164-EEE36D737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026"/>
            <a:ext cx="9149195" cy="51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61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B2B2-765A-A142-8440-DF78B3C87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3E52EE-5416-A446-9074-E7A9B2E6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56408" cy="609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024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7FD5-7BFE-4E42-8B7D-E9D0964F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B3629-8944-CE4D-8668-D34964197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1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0" name="Picture 2" descr="0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" y="619125"/>
            <a:ext cx="8697913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2451" name="Rectangle 3"/>
          <p:cNvSpPr>
            <a:spLocks noChangeArrowheads="1"/>
          </p:cNvSpPr>
          <p:nvPr/>
        </p:nvSpPr>
        <p:spPr bwMode="auto">
          <a:xfrm>
            <a:off x="8610600" y="6019800"/>
            <a:ext cx="2286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Tm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313</Words>
  <Application>Microsoft Macintosh PowerPoint</Application>
  <PresentationFormat>On-screen Show (4:3)</PresentationFormat>
  <Paragraphs>91</Paragraphs>
  <Slides>90</Slides>
  <Notes>19</Notes>
  <HiddenSlides>0</HiddenSlides>
  <MMClips>8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ＭＳ Ｐゴシック</vt:lpstr>
      <vt:lpstr>Arial</vt:lpstr>
      <vt:lpstr>Calibri</vt:lpstr>
      <vt:lpstr>Office Theme</vt:lpstr>
      <vt:lpstr>Macintosh%20HD:Users:rpage:Desktop:Dropbox:Teaching:L4:2010:session%207%20-%20macroevolution:Exercise2007.doc!OLE_LINK1</vt:lpstr>
      <vt:lpstr>Geography</vt:lpstr>
      <vt:lpstr>Deep time, shifting continents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Geological area cladogram</vt:lpstr>
      <vt:lpstr>PowerPoint Presentation</vt:lpstr>
      <vt:lpstr>Recent time, shifting organisms</vt:lpstr>
      <vt:lpstr>PowerPoint Presentation</vt:lpstr>
      <vt:lpstr>Sinking island, running to stay in the same place</vt:lpstr>
      <vt:lpstr>Figure 22.16  The evolution of fruit fly (Drosophila) species on the Hawaiian archipelago</vt:lpstr>
      <vt:lpstr>Hotspot</vt:lpstr>
      <vt:lpstr>PowerPoint Presentation</vt:lpstr>
      <vt:lpstr>Properties of maps</vt:lpstr>
      <vt:lpstr>Maps are predictable</vt:lpstr>
      <vt:lpstr>PowerPoint Presentation</vt:lpstr>
      <vt:lpstr>PowerPoint Presentation</vt:lpstr>
      <vt:lpstr>Navigation is predictable</vt:lpstr>
      <vt:lpstr>PowerPoint Presentation</vt:lpstr>
      <vt:lpstr>Every pixel counts</vt:lpstr>
      <vt:lpstr>PowerPoint Presentation</vt:lpstr>
      <vt:lpstr>PowerPoint Presentation</vt:lpstr>
      <vt:lpstr>Ground truth</vt:lpstr>
      <vt:lpstr>PowerPoint Presentation</vt:lpstr>
      <vt:lpstr>PowerPoint Presentation</vt:lpstr>
      <vt:lpstr>PowerPoint Presentation</vt:lpstr>
      <vt:lpstr>PowerPoint Presentation</vt:lpstr>
      <vt:lpstr>Relative and absolute navigation</vt:lpstr>
      <vt:lpstr>PowerPoint Presentation</vt:lpstr>
      <vt:lpstr>PowerPoint Presentation</vt:lpstr>
      <vt:lpstr>Sources of maps  (other than Google)</vt:lpstr>
      <vt:lpstr>OpenStreetMap</vt:lpstr>
      <vt:lpstr>http://www.gbif.org</vt:lpstr>
      <vt:lpstr>PowerPoint Presentation</vt:lpstr>
      <vt:lpstr>Lots of data, but some issues, such as sampling bias and errors</vt:lpstr>
      <vt:lpstr>PowerPoint Presentation</vt:lpstr>
      <vt:lpstr>Transposed latitude and longitude</vt:lpstr>
      <vt:lpstr>Boophis periegetes</vt:lpstr>
      <vt:lpstr>Boophis periegetes</vt:lpstr>
      <vt:lpstr>Specimens from “USA”</vt:lpstr>
      <vt:lpstr>PowerPoint Presentation</vt:lpstr>
      <vt:lpstr>PowerPoint Presentation</vt:lpstr>
      <vt:lpstr>Flickr EOL group</vt:lpstr>
      <vt:lpstr>Crowd sourcing</vt:lpstr>
      <vt:lpstr>Things to do with maps</vt:lpstr>
      <vt:lpstr>Add time</vt:lpstr>
      <vt:lpstr>Timemaps</vt:lpstr>
      <vt:lpstr>PowerPoint Presentation</vt:lpstr>
      <vt:lpstr>Global Forest Change</vt:lpstr>
      <vt:lpstr>PowerPoint Presentation</vt:lpstr>
      <vt:lpstr>PowerPoint Presentation</vt:lpstr>
      <vt:lpstr>Knowing what we know</vt:lpstr>
      <vt:lpstr>PowerPoint Presentation</vt:lpstr>
      <vt:lpstr>Mt Mabu on GBIF</vt:lpstr>
      <vt:lpstr>PowerPoint Presentation</vt:lpstr>
      <vt:lpstr>http://bionames.org</vt:lpstr>
      <vt:lpstr>PowerPoint Presentation</vt:lpstr>
      <vt:lpstr>Bounding box http://biostor.org/maps</vt:lpstr>
      <vt:lpstr>http://journalmap.org/</vt:lpstr>
      <vt:lpstr>How to draw on maps</vt:lpstr>
      <vt:lpstr>Plotting things on maps: points</vt:lpstr>
      <vt:lpstr>Plotting things on maps: polygons</vt:lpstr>
      <vt:lpstr>Plotting things on maps: points and lines</vt:lpstr>
      <vt:lpstr>PowerPoint Presentation</vt:lpstr>
      <vt:lpstr>PowerPoint Presentation</vt:lpstr>
      <vt:lpstr>Geophylogenies</vt:lpstr>
      <vt:lpstr>PowerPoint Presentation</vt:lpstr>
      <vt:lpstr>PowerPoint Presentation</vt:lpstr>
      <vt:lpstr>PowerPoint Presentation</vt:lpstr>
      <vt:lpstr>PowerPoint Presentation</vt:lpstr>
      <vt:lpstr>BOLD DNA barcodes http://iphylo.org/~rpage/bold-map</vt:lpstr>
      <vt:lpstr>http://iphylo.org/~rpage/geojson-phylogeny-demo/</vt:lpstr>
      <vt:lpstr>Beyond points</vt:lpstr>
      <vt:lpstr>Great Globe Project 128m diameter, 10.5 million tiles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Geography</dc:title>
  <dc:creator>Roderic Page</dc:creator>
  <cp:lastModifiedBy>Roderic Page</cp:lastModifiedBy>
  <cp:revision>21</cp:revision>
  <dcterms:created xsi:type="dcterms:W3CDTF">2013-01-24T11:23:29Z</dcterms:created>
  <dcterms:modified xsi:type="dcterms:W3CDTF">2020-01-27T11:32:20Z</dcterms:modified>
</cp:coreProperties>
</file>